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7" r:id="rId3"/>
    <p:sldId id="261" r:id="rId4"/>
    <p:sldId id="257" r:id="rId5"/>
    <p:sldId id="258" r:id="rId6"/>
    <p:sldId id="265" r:id="rId7"/>
    <p:sldId id="262" r:id="rId8"/>
    <p:sldId id="270" r:id="rId9"/>
    <p:sldId id="264" r:id="rId10"/>
    <p:sldId id="272" r:id="rId11"/>
    <p:sldId id="268" r:id="rId12"/>
    <p:sldId id="269" r:id="rId13"/>
    <p:sldId id="260" r:id="rId14"/>
    <p:sldId id="274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6"/>
    <p:restoredTop sz="94607"/>
  </p:normalViewPr>
  <p:slideViewPr>
    <p:cSldViewPr snapToGrid="0" snapToObjects="1">
      <p:cViewPr varScale="1">
        <p:scale>
          <a:sx n="116" d="100"/>
          <a:sy n="116" d="100"/>
        </p:scale>
        <p:origin x="224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B8BF8-8792-7041-B29A-AEEE6122F28E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3CD1D-1ABC-D44A-A954-783F21013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10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95BBB-FF4A-DE46-8D0A-9811F0AE097D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8FC17-77A1-AF4D-BC9E-9B967BB74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Importance of Strong IP to Inventors, Startups and Their Investors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954576"/>
            <a:ext cx="8791575" cy="1344537"/>
          </a:xfrm>
        </p:spPr>
        <p:txBody>
          <a:bodyPr>
            <a:normAutofit/>
          </a:bodyPr>
          <a:lstStyle/>
          <a:p>
            <a:pPr algn="ctr"/>
            <a:r>
              <a:rPr lang="en-US" sz="2800" cap="none" dirty="0" smtClean="0"/>
              <a:t>Exposing the False </a:t>
            </a:r>
            <a:r>
              <a:rPr lang="en-US" sz="2800" cap="none" dirty="0"/>
              <a:t>N</a:t>
            </a:r>
            <a:r>
              <a:rPr lang="en-US" sz="2800" cap="none" dirty="0" smtClean="0"/>
              <a:t>arrative </a:t>
            </a:r>
            <a:r>
              <a:rPr lang="en-US" sz="2800" cap="none" dirty="0" smtClean="0"/>
              <a:t/>
            </a:r>
            <a:br>
              <a:rPr lang="en-US" sz="2800" cap="none" dirty="0" smtClean="0"/>
            </a:br>
            <a:r>
              <a:rPr lang="en-US" sz="2800" cap="none" dirty="0" smtClean="0"/>
              <a:t>and the True Agenda of </a:t>
            </a:r>
            <a:r>
              <a:rPr lang="en-US" sz="2800" cap="none" dirty="0" smtClean="0"/>
              <a:t>Patent </a:t>
            </a:r>
            <a:r>
              <a:rPr lang="en-US" sz="2800" cap="none" dirty="0" smtClean="0"/>
              <a:t>Reform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7224" y="5905041"/>
            <a:ext cx="1861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Charles Giancarlo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Chair, USIJ</a:t>
            </a:r>
          </a:p>
        </p:txBody>
      </p:sp>
    </p:spTree>
    <p:extLst>
      <p:ext uri="{BB962C8B-B14F-4D97-AF65-F5344CB8AC3E}">
        <p14:creationId xmlns:p14="http://schemas.microsoft.com/office/powerpoint/2010/main" val="212318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4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7" y="618518"/>
            <a:ext cx="2851798" cy="1478570"/>
          </a:xfrm>
        </p:spPr>
        <p:txBody>
          <a:bodyPr>
            <a:noAutofit/>
          </a:bodyPr>
          <a:lstStyle/>
          <a:p>
            <a:r>
              <a:rPr lang="en-US" sz="2800" cap="none" dirty="0">
                <a:solidFill>
                  <a:srgbClr val="FFFFFF"/>
                </a:solidFill>
              </a:rPr>
              <a:t>Total Civil Litigation </a:t>
            </a:r>
            <a:r>
              <a:rPr lang="en-US" sz="2800" cap="none" dirty="0" smtClean="0">
                <a:solidFill>
                  <a:srgbClr val="FFFFFF"/>
                </a:solidFill>
              </a:rPr>
              <a:t>% </a:t>
            </a:r>
            <a:br>
              <a:rPr lang="en-US" sz="2800" cap="none" dirty="0" smtClean="0">
                <a:solidFill>
                  <a:srgbClr val="FFFFFF"/>
                </a:solidFill>
              </a:rPr>
            </a:br>
            <a:r>
              <a:rPr lang="en-US" sz="2400" cap="none" dirty="0" smtClean="0">
                <a:solidFill>
                  <a:srgbClr val="FFFFFF"/>
                </a:solidFill>
              </a:rPr>
              <a:t>(Major</a:t>
            </a:r>
            <a:r>
              <a:rPr lang="en-US" sz="2400" cap="none" dirty="0">
                <a:solidFill>
                  <a:srgbClr val="FFFFFF"/>
                </a:solidFill>
              </a:rPr>
              <a:t> </a:t>
            </a:r>
            <a:r>
              <a:rPr lang="en-US" sz="2400" cap="none" dirty="0" smtClean="0">
                <a:solidFill>
                  <a:srgbClr val="FFFFFF"/>
                </a:solidFill>
              </a:rPr>
              <a:t>Innovations)</a:t>
            </a:r>
            <a:endParaRPr lang="en-US" sz="2400" cap="none" dirty="0">
              <a:solidFill>
                <a:srgbClr val="FFFFFF"/>
              </a:solidFill>
            </a:endParaRPr>
          </a:p>
        </p:txBody>
      </p:sp>
      <p:sp>
        <p:nvSpPr>
          <p:cNvPr id="51" name="Content Placeholder 11"/>
          <p:cNvSpPr txBox="1">
            <a:spLocks/>
          </p:cNvSpPr>
          <p:nvPr/>
        </p:nvSpPr>
        <p:spPr>
          <a:xfrm>
            <a:off x="844620" y="5056187"/>
            <a:ext cx="2862444" cy="115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smtClean="0">
                <a:solidFill>
                  <a:srgbClr val="FFFFFF"/>
                </a:solidFill>
              </a:rPr>
              <a:t>Source: Khan: </a:t>
            </a:r>
            <a:r>
              <a:rPr lang="en-US" sz="1400" i="1" smtClean="0">
                <a:solidFill>
                  <a:srgbClr val="FFFFFF"/>
                </a:solidFill>
              </a:rPr>
              <a:t>“Trolls And Other Patent Inventions: Economic History And The Patent Controversy In The Twenty-first Century”</a:t>
            </a:r>
            <a:endParaRPr lang="en-US" sz="1400" i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563" y="636588"/>
            <a:ext cx="4851400" cy="271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10" y="3394864"/>
            <a:ext cx="4890306" cy="2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78" y="1390645"/>
            <a:ext cx="6844045" cy="4072206"/>
          </a:xfrm>
          <a:prstGeom prst="rect">
            <a:avLst/>
          </a:prstGeom>
        </p:spPr>
      </p:pic>
      <p:grpSp>
        <p:nvGrpSpPr>
          <p:cNvPr id="24" name="Group 2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5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7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800" cap="none" dirty="0" smtClean="0">
                <a:solidFill>
                  <a:srgbClr val="FFFFFF"/>
                </a:solidFill>
              </a:rPr>
              <a:t>Publicly-traded PAE Revenue As % Of Technology Industry, 2001-15</a:t>
            </a:r>
            <a:endParaRPr lang="en-US" sz="2800" cap="none" dirty="0">
              <a:solidFill>
                <a:srgbClr val="FFFFFF"/>
              </a:solidFill>
            </a:endParaRPr>
          </a:p>
        </p:txBody>
      </p:sp>
      <p:sp>
        <p:nvSpPr>
          <p:cNvPr id="52" name="Content Placeholder 11"/>
          <p:cNvSpPr txBox="1">
            <a:spLocks/>
          </p:cNvSpPr>
          <p:nvPr/>
        </p:nvSpPr>
        <p:spPr>
          <a:xfrm>
            <a:off x="844620" y="5056187"/>
            <a:ext cx="2862444" cy="115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Source: Maurer and Haber: </a:t>
            </a:r>
            <a:r>
              <a:rPr lang="en-US" sz="1400" i="1" dirty="0" smtClean="0">
                <a:solidFill>
                  <a:srgbClr val="FFFFFF"/>
                </a:solidFill>
              </a:rPr>
              <a:t>“Patent Trolls or Patent Elves?  Evidence from Publicly-Traded Patent Assertion Entities.”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22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84" y="643467"/>
            <a:ext cx="5288233" cy="5566562"/>
          </a:xfrm>
          <a:prstGeom prst="rect">
            <a:avLst/>
          </a:prstGeom>
        </p:spPr>
      </p:pic>
      <p:grpSp>
        <p:nvGrpSpPr>
          <p:cNvPr id="22" name="Group 2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3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5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r>
              <a:rPr lang="en-US" sz="2800" b="1" cap="none" dirty="0" smtClean="0">
                <a:solidFill>
                  <a:srgbClr val="FFFFFF"/>
                </a:solidFill>
              </a:rPr>
              <a:t>Mobile Phone Economics (2015)</a:t>
            </a:r>
            <a:endParaRPr lang="en-US" sz="2800" cap="none" dirty="0">
              <a:solidFill>
                <a:srgbClr val="FFFFFF"/>
              </a:solidFill>
            </a:endParaRPr>
          </a:p>
        </p:txBody>
      </p:sp>
      <p:sp>
        <p:nvSpPr>
          <p:cNvPr id="50" name="Content Placeholder 11"/>
          <p:cNvSpPr txBox="1">
            <a:spLocks/>
          </p:cNvSpPr>
          <p:nvPr/>
        </p:nvSpPr>
        <p:spPr>
          <a:xfrm>
            <a:off x="844620" y="5056187"/>
            <a:ext cx="2862444" cy="115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Source: </a:t>
            </a:r>
            <a:r>
              <a:rPr lang="en-US" sz="1400" dirty="0" err="1" smtClean="0">
                <a:solidFill>
                  <a:srgbClr val="FFFFFF"/>
                </a:solidFill>
              </a:rPr>
              <a:t>Galetovic</a:t>
            </a:r>
            <a:r>
              <a:rPr lang="en-US" sz="1400" dirty="0" smtClean="0">
                <a:solidFill>
                  <a:srgbClr val="FFFFFF"/>
                </a:solidFill>
              </a:rPr>
              <a:t>, Haber and </a:t>
            </a:r>
            <a:r>
              <a:rPr lang="en-US" sz="1400" dirty="0" err="1" smtClean="0">
                <a:solidFill>
                  <a:srgbClr val="FFFFFF"/>
                </a:solidFill>
              </a:rPr>
              <a:t>Zaretzki</a:t>
            </a:r>
            <a:r>
              <a:rPr lang="en-US" sz="1400" dirty="0" smtClean="0">
                <a:solidFill>
                  <a:srgbClr val="FFFFFF"/>
                </a:solidFill>
              </a:rPr>
              <a:t>: </a:t>
            </a:r>
            <a:r>
              <a:rPr lang="en-US" sz="1400" i="1" dirty="0" smtClean="0">
                <a:solidFill>
                  <a:srgbClr val="FFFFFF"/>
                </a:solidFill>
              </a:rPr>
              <a:t>“Is There an Anti-Commons Tragedy in the Smartphone Industry? </a:t>
            </a:r>
            <a:r>
              <a:rPr lang="en-US" sz="1400" i="1" dirty="0">
                <a:solidFill>
                  <a:srgbClr val="FFFFFF"/>
                </a:solidFill>
              </a:rPr>
              <a:t>Working Paper </a:t>
            </a:r>
            <a:r>
              <a:rPr lang="en-US" sz="1400" i="1" dirty="0" smtClean="0">
                <a:solidFill>
                  <a:srgbClr val="FFFFFF"/>
                </a:solidFill>
              </a:rPr>
              <a:t># 17005.”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45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76" y="415875"/>
            <a:ext cx="7374274" cy="4920910"/>
          </a:xfrm>
        </p:spPr>
      </p:pic>
      <p:sp>
        <p:nvSpPr>
          <p:cNvPr id="3" name="TextBox 2"/>
          <p:cNvSpPr txBox="1"/>
          <p:nvPr/>
        </p:nvSpPr>
        <p:spPr>
          <a:xfrm>
            <a:off x="3669300" y="5769429"/>
            <a:ext cx="5212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i="1" dirty="0" smtClean="0"/>
              <a:t>This academic study says that Patent Trolls are making</a:t>
            </a:r>
            <a:br>
              <a:rPr lang="en-US" i="1" dirty="0" smtClean="0"/>
            </a:br>
            <a:r>
              <a:rPr lang="en-US" i="1" dirty="0" smtClean="0"/>
              <a:t>mobile phones unaffordable for Americans!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78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89" y="316453"/>
            <a:ext cx="9114622" cy="622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15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76424" y="3933022"/>
            <a:ext cx="8791575" cy="1324777"/>
          </a:xfrm>
        </p:spPr>
        <p:txBody>
          <a:bodyPr/>
          <a:lstStyle/>
          <a:p>
            <a:pPr algn="ctr"/>
            <a:r>
              <a:rPr lang="en-US" cap="none" dirty="0" smtClean="0"/>
              <a:t>Charles Giancarlo</a:t>
            </a:r>
            <a:br>
              <a:rPr lang="en-US" cap="none" dirty="0" smtClean="0"/>
            </a:br>
            <a:r>
              <a:rPr lang="en-US" cap="none" dirty="0" smtClean="0"/>
              <a:t>Chair, USIJ</a:t>
            </a:r>
          </a:p>
          <a:p>
            <a:pPr algn="ctr"/>
            <a:r>
              <a:rPr lang="en-US" cap="none" dirty="0" err="1" smtClean="0"/>
              <a:t>USIJ@giancarlo.org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12405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78" y="1467640"/>
            <a:ext cx="6844045" cy="3918215"/>
          </a:xfrm>
          <a:prstGeom prst="rect">
            <a:avLst/>
          </a:prstGeom>
        </p:spPr>
      </p:pic>
      <p:grpSp>
        <p:nvGrpSpPr>
          <p:cNvPr id="24" name="Group 2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5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7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2531082"/>
          </a:xfrm>
        </p:spPr>
        <p:txBody>
          <a:bodyPr>
            <a:normAutofit fontScale="90000"/>
          </a:bodyPr>
          <a:lstStyle/>
          <a:p>
            <a:r>
              <a:rPr lang="en-US" sz="3200" cap="none" dirty="0" smtClean="0">
                <a:solidFill>
                  <a:srgbClr val="FFFFFF"/>
                </a:solidFill>
              </a:rPr>
              <a:t>The Relationship Between Enforceable Patent Rights And GDP Per Cap In 2010*</a:t>
            </a:r>
            <a:endParaRPr lang="en-US" sz="3200" cap="none" dirty="0">
              <a:solidFill>
                <a:srgbClr val="FFFFFF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44620" y="3945467"/>
            <a:ext cx="2862444" cy="2261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* Excludes Oil-based Economies</a:t>
            </a:r>
          </a:p>
          <a:p>
            <a:endParaRPr lang="en-US" sz="1400" dirty="0" smtClean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Source: Haber: “</a:t>
            </a:r>
            <a:r>
              <a:rPr lang="en-US" sz="1400" i="1" dirty="0" smtClean="0">
                <a:solidFill>
                  <a:srgbClr val="FFFFFF"/>
                </a:solidFill>
              </a:rPr>
              <a:t>Patents and the Wealth of Nations</a:t>
            </a:r>
            <a:r>
              <a:rPr lang="en-US" sz="1400" dirty="0" smtClean="0">
                <a:solidFill>
                  <a:srgbClr val="FFFFFF"/>
                </a:solidFill>
              </a:rPr>
              <a:t>”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78" y="1544636"/>
            <a:ext cx="6844045" cy="3764224"/>
          </a:xfrm>
          <a:prstGeom prst="rect">
            <a:avLst/>
          </a:prstGeom>
        </p:spPr>
      </p:pic>
      <p:grpSp>
        <p:nvGrpSpPr>
          <p:cNvPr id="22" name="Group 2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3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5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499982"/>
            <a:ext cx="2851417" cy="2581886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srgbClr val="FFFFFF"/>
                </a:solidFill>
              </a:rPr>
              <a:t>The Ratio Of All Assignments And Licenses To </a:t>
            </a:r>
            <a:r>
              <a:rPr lang="en-US" sz="2800" cap="none" smtClean="0">
                <a:solidFill>
                  <a:srgbClr val="FFFFFF"/>
                </a:solidFill>
              </a:rPr>
              <a:t>Patents US &amp; Britain</a:t>
            </a:r>
            <a:r>
              <a:rPr lang="en-US" sz="2800" cap="none" dirty="0" smtClean="0">
                <a:solidFill>
                  <a:srgbClr val="FFFFFF"/>
                </a:solidFill>
              </a:rPr>
              <a:t>, 1870-1900</a:t>
            </a:r>
            <a:endParaRPr lang="en-US" sz="2800" cap="none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44620" y="4867275"/>
            <a:ext cx="2862444" cy="1339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Source: Kahn &amp; </a:t>
            </a:r>
            <a:r>
              <a:rPr lang="en-US" sz="1400" dirty="0" err="1" smtClean="0">
                <a:solidFill>
                  <a:srgbClr val="FFFFFF"/>
                </a:solidFill>
              </a:rPr>
              <a:t>Solokoff</a:t>
            </a:r>
            <a:r>
              <a:rPr lang="en-US" sz="1400" dirty="0">
                <a:solidFill>
                  <a:srgbClr val="FFFFFF"/>
                </a:solidFill>
              </a:rPr>
              <a:t>: “</a:t>
            </a:r>
            <a:r>
              <a:rPr lang="en-US" sz="1400" i="1" dirty="0">
                <a:solidFill>
                  <a:srgbClr val="FFFFFF"/>
                </a:solidFill>
              </a:rPr>
              <a:t>Institutions and Democratic Invention in 19th-Century America: Evidence from "Great Inventors," </a:t>
            </a:r>
            <a:r>
              <a:rPr lang="en-US" sz="1400" i="1" dirty="0" smtClean="0">
                <a:solidFill>
                  <a:srgbClr val="FFFFFF"/>
                </a:solidFill>
              </a:rPr>
              <a:t>1790-1930</a:t>
            </a:r>
            <a:r>
              <a:rPr lang="en-US" sz="1400" dirty="0" smtClean="0">
                <a:solidFill>
                  <a:srgbClr val="FFFFFF"/>
                </a:solidFill>
              </a:rPr>
              <a:t>”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20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19" y="643467"/>
            <a:ext cx="5566562" cy="5566562"/>
          </a:xfrm>
          <a:prstGeom prst="rect">
            <a:avLst/>
          </a:prstGeom>
        </p:spPr>
      </p:pic>
      <p:grpSp>
        <p:nvGrpSpPr>
          <p:cNvPr id="22" name="Group 2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3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5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srgbClr val="FFFFFF"/>
                </a:solidFill>
              </a:rPr>
              <a:t>Politico Sponsored Cartoon</a:t>
            </a:r>
            <a:endParaRPr lang="en-US" sz="2800" cap="none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82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44" y="643467"/>
            <a:ext cx="4675912" cy="5566562"/>
          </a:xfrm>
          <a:prstGeom prst="rect">
            <a:avLst/>
          </a:prstGeom>
        </p:spPr>
      </p:pic>
      <p:grpSp>
        <p:nvGrpSpPr>
          <p:cNvPr id="22" name="Group 2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3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5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2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78" y="1416310"/>
            <a:ext cx="6844045" cy="4020876"/>
          </a:xfrm>
          <a:prstGeom prst="rect">
            <a:avLst/>
          </a:prstGeom>
        </p:spPr>
      </p:pic>
      <p:grpSp>
        <p:nvGrpSpPr>
          <p:cNvPr id="24" name="Group 2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5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7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Autofit/>
          </a:bodyPr>
          <a:lstStyle/>
          <a:p>
            <a:r>
              <a:rPr lang="en-US" sz="2800" cap="none" dirty="0" smtClean="0">
                <a:solidFill>
                  <a:srgbClr val="FFFFFF"/>
                </a:solidFill>
              </a:rPr>
              <a:t>Patent Litigation Rates </a:t>
            </a:r>
            <a:r>
              <a:rPr lang="en-US" sz="2400" cap="none" dirty="0" smtClean="0">
                <a:solidFill>
                  <a:srgbClr val="FFFFFF"/>
                </a:solidFill>
              </a:rPr>
              <a:t>(1790-2000)</a:t>
            </a:r>
            <a:br>
              <a:rPr lang="en-US" sz="2400" cap="none" dirty="0" smtClean="0">
                <a:solidFill>
                  <a:srgbClr val="FFFFFF"/>
                </a:solidFill>
              </a:rPr>
            </a:br>
            <a:r>
              <a:rPr lang="en-US" sz="2400" cap="none" dirty="0" smtClean="0">
                <a:solidFill>
                  <a:srgbClr val="FFFFFF"/>
                </a:solidFill>
              </a:rPr>
              <a:t>(by decade)</a:t>
            </a:r>
            <a:endParaRPr lang="en-US" sz="2800" cap="none" dirty="0">
              <a:solidFill>
                <a:srgbClr val="FFFFFF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44620" y="5056187"/>
            <a:ext cx="2862444" cy="1150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Source: Khan: </a:t>
            </a:r>
            <a:r>
              <a:rPr lang="en-US" sz="1400" i="1" dirty="0" smtClean="0">
                <a:solidFill>
                  <a:srgbClr val="FFFFFF"/>
                </a:solidFill>
              </a:rPr>
              <a:t>“Trolls And Other Patent Inventions: Economic History And The Patent Controversy In The Twenty-first Century”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00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78" y="1347869"/>
            <a:ext cx="6844045" cy="4157757"/>
          </a:xfrm>
          <a:prstGeom prst="rect">
            <a:avLst/>
          </a:prstGeom>
        </p:spPr>
      </p:pic>
      <p:grpSp>
        <p:nvGrpSpPr>
          <p:cNvPr id="22" name="Group 2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3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5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Autofit/>
          </a:bodyPr>
          <a:lstStyle/>
          <a:p>
            <a:r>
              <a:rPr lang="en-US" sz="2800" cap="none" dirty="0" smtClean="0">
                <a:solidFill>
                  <a:srgbClr val="FFFFFF"/>
                </a:solidFill>
              </a:rPr>
              <a:t>Patent Litigation, Relative To Total And Domestic</a:t>
            </a:r>
            <a:br>
              <a:rPr lang="en-US" sz="2800" cap="none" dirty="0" smtClean="0">
                <a:solidFill>
                  <a:srgbClr val="FFFFFF"/>
                </a:solidFill>
              </a:rPr>
            </a:br>
            <a:r>
              <a:rPr lang="en-US" sz="2800" cap="none" dirty="0" smtClean="0">
                <a:solidFill>
                  <a:srgbClr val="FFFFFF"/>
                </a:solidFill>
              </a:rPr>
              <a:t>Patent Grants (1990-2012)</a:t>
            </a:r>
            <a:endParaRPr lang="en-US" sz="2800" cap="none" dirty="0">
              <a:solidFill>
                <a:srgbClr val="FFFFFF"/>
              </a:solidFill>
            </a:endParaRPr>
          </a:p>
        </p:txBody>
      </p:sp>
      <p:sp>
        <p:nvSpPr>
          <p:cNvPr id="50" name="Content Placeholder 11"/>
          <p:cNvSpPr txBox="1">
            <a:spLocks/>
          </p:cNvSpPr>
          <p:nvPr/>
        </p:nvSpPr>
        <p:spPr>
          <a:xfrm>
            <a:off x="844620" y="5056187"/>
            <a:ext cx="2862444" cy="115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smtClean="0">
                <a:solidFill>
                  <a:srgbClr val="FFFFFF"/>
                </a:solidFill>
              </a:rPr>
              <a:t>Source: Khan: </a:t>
            </a:r>
            <a:r>
              <a:rPr lang="en-US" sz="1400" i="1" smtClean="0">
                <a:solidFill>
                  <a:srgbClr val="FFFFFF"/>
                </a:solidFill>
              </a:rPr>
              <a:t>“Trolls And Other Patent Inventions: Economic History And The Patent Controversy In The Twenty-first Century”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45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78" y="1390645"/>
            <a:ext cx="6844045" cy="4072206"/>
          </a:xfrm>
          <a:prstGeom prst="rect">
            <a:avLst/>
          </a:prstGeom>
        </p:spPr>
      </p:pic>
      <p:grpSp>
        <p:nvGrpSpPr>
          <p:cNvPr id="63" name="Group 6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4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5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7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1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800" cap="none" dirty="0" smtClean="0">
                <a:solidFill>
                  <a:srgbClr val="FFFFFF"/>
                </a:solidFill>
              </a:rPr>
              <a:t>Patent Litigation Rates </a:t>
            </a:r>
            <a:r>
              <a:rPr lang="en-US" sz="2400" cap="none" dirty="0" smtClean="0">
                <a:solidFill>
                  <a:srgbClr val="FFFFFF"/>
                </a:solidFill>
              </a:rPr>
              <a:t>(1990-2012)</a:t>
            </a:r>
            <a:endParaRPr lang="en-US" sz="2800" cap="none" dirty="0">
              <a:solidFill>
                <a:srgbClr val="FFFFFF"/>
              </a:solidFill>
            </a:endParaRPr>
          </a:p>
        </p:txBody>
      </p:sp>
      <p:sp>
        <p:nvSpPr>
          <p:cNvPr id="37" name="Content Placeholder 11"/>
          <p:cNvSpPr txBox="1">
            <a:spLocks/>
          </p:cNvSpPr>
          <p:nvPr/>
        </p:nvSpPr>
        <p:spPr>
          <a:xfrm>
            <a:off x="844620" y="5056187"/>
            <a:ext cx="2862444" cy="115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smtClean="0">
                <a:solidFill>
                  <a:srgbClr val="FFFFFF"/>
                </a:solidFill>
              </a:rPr>
              <a:t>Source: Khan: </a:t>
            </a:r>
            <a:r>
              <a:rPr lang="en-US" sz="1400" i="1" smtClean="0">
                <a:solidFill>
                  <a:srgbClr val="FFFFFF"/>
                </a:solidFill>
              </a:rPr>
              <a:t>“Trolls And Other Patent Inventions: Economic History And The Patent Controversy In The Twenty-first Century”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19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78" y="1416310"/>
            <a:ext cx="6844045" cy="4020876"/>
          </a:xfrm>
          <a:prstGeom prst="rect">
            <a:avLst/>
          </a:prstGeom>
        </p:spPr>
      </p:pic>
      <p:grpSp>
        <p:nvGrpSpPr>
          <p:cNvPr id="23" name="Group 2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4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Line 16"/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6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21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2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Autofit/>
          </a:bodyPr>
          <a:lstStyle/>
          <a:p>
            <a:r>
              <a:rPr lang="en-US" sz="2800" cap="none" dirty="0" smtClean="0">
                <a:solidFill>
                  <a:srgbClr val="FFFFFF"/>
                </a:solidFill>
              </a:rPr>
              <a:t>U.S. Patenting Rates pp </a:t>
            </a:r>
            <a:r>
              <a:rPr lang="en-US" sz="2400" cap="none" dirty="0" smtClean="0">
                <a:solidFill>
                  <a:srgbClr val="FFFFFF"/>
                </a:solidFill>
              </a:rPr>
              <a:t>(1790-2012)</a:t>
            </a:r>
            <a:r>
              <a:rPr lang="en-US" sz="2800" cap="none" dirty="0" smtClean="0">
                <a:solidFill>
                  <a:srgbClr val="FFFFFF"/>
                </a:solidFill>
              </a:rPr>
              <a:t/>
            </a:r>
            <a:br>
              <a:rPr lang="en-US" sz="2800" cap="none" dirty="0" smtClean="0">
                <a:solidFill>
                  <a:srgbClr val="FFFFFF"/>
                </a:solidFill>
              </a:rPr>
            </a:br>
            <a:endParaRPr lang="en-US" sz="2800" cap="none" dirty="0">
              <a:solidFill>
                <a:srgbClr val="FFFFFF"/>
              </a:solidFill>
            </a:endParaRPr>
          </a:p>
        </p:txBody>
      </p:sp>
      <p:sp>
        <p:nvSpPr>
          <p:cNvPr id="51" name="Content Placeholder 11"/>
          <p:cNvSpPr txBox="1">
            <a:spLocks/>
          </p:cNvSpPr>
          <p:nvPr/>
        </p:nvSpPr>
        <p:spPr>
          <a:xfrm>
            <a:off x="844620" y="5056187"/>
            <a:ext cx="2862444" cy="115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smtClean="0">
                <a:solidFill>
                  <a:srgbClr val="FFFFFF"/>
                </a:solidFill>
              </a:rPr>
              <a:t>Source: Khan: </a:t>
            </a:r>
            <a:r>
              <a:rPr lang="en-US" sz="1400" i="1" smtClean="0">
                <a:solidFill>
                  <a:srgbClr val="FFFFFF"/>
                </a:solidFill>
              </a:rPr>
              <a:t>“Trolls And Other Patent Inventions: Economic History And The Patent Controversy In The Twenty-first Century”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48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8279</TotalTime>
  <Words>307</Words>
  <Application>Microsoft Macintosh PowerPoint</Application>
  <PresentationFormat>Widescreen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Trebuchet MS</vt:lpstr>
      <vt:lpstr>Tw Cen MT</vt:lpstr>
      <vt:lpstr>Arial</vt:lpstr>
      <vt:lpstr>Circuit</vt:lpstr>
      <vt:lpstr>The Importance of Strong IP to Inventors, Startups and Their Investors</vt:lpstr>
      <vt:lpstr>The Relationship Between Enforceable Patent Rights And GDP Per Cap In 2010*</vt:lpstr>
      <vt:lpstr>The Ratio Of All Assignments And Licenses To Patents US &amp; Britain, 1870-1900</vt:lpstr>
      <vt:lpstr>Politico Sponsored Cartoon</vt:lpstr>
      <vt:lpstr>PowerPoint Presentation</vt:lpstr>
      <vt:lpstr>Patent Litigation Rates (1790-2000) (by decade)</vt:lpstr>
      <vt:lpstr>Patent Litigation, Relative To Total And Domestic Patent Grants (1990-2012)</vt:lpstr>
      <vt:lpstr>Patent Litigation Rates (1990-2012)</vt:lpstr>
      <vt:lpstr>U.S. Patenting Rates pp (1790-2012) </vt:lpstr>
      <vt:lpstr>Total Civil Litigation %  (Major Innovations)</vt:lpstr>
      <vt:lpstr>Publicly-traded PAE Revenue As % Of Technology Industry, 2001-15</vt:lpstr>
      <vt:lpstr>Mobile Phone Economics (2015)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Importance of Strong IP to Inventors, Startups and Their Investors</dc:title>
  <dc:creator>Charles Giancarlo</dc:creator>
  <cp:lastModifiedBy>Charles Giancarlo</cp:lastModifiedBy>
  <cp:revision>25</cp:revision>
  <cp:lastPrinted>2017-05-03T22:04:06Z</cp:lastPrinted>
  <dcterms:created xsi:type="dcterms:W3CDTF">2017-05-01T21:05:14Z</dcterms:created>
  <dcterms:modified xsi:type="dcterms:W3CDTF">2017-05-07T16:10:10Z</dcterms:modified>
</cp:coreProperties>
</file>